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22"/>
  </p:notesMasterIdLst>
  <p:sldIdLst>
    <p:sldId id="256" r:id="rId2"/>
    <p:sldId id="276" r:id="rId3"/>
    <p:sldId id="266" r:id="rId4"/>
    <p:sldId id="277" r:id="rId5"/>
    <p:sldId id="259" r:id="rId6"/>
    <p:sldId id="258" r:id="rId7"/>
    <p:sldId id="274" r:id="rId8"/>
    <p:sldId id="260" r:id="rId9"/>
    <p:sldId id="261" r:id="rId10"/>
    <p:sldId id="257" r:id="rId11"/>
    <p:sldId id="262" r:id="rId12"/>
    <p:sldId id="267" r:id="rId13"/>
    <p:sldId id="273" r:id="rId14"/>
    <p:sldId id="272" r:id="rId15"/>
    <p:sldId id="271" r:id="rId16"/>
    <p:sldId id="268" r:id="rId17"/>
    <p:sldId id="269" r:id="rId18"/>
    <p:sldId id="270" r:id="rId19"/>
    <p:sldId id="264" r:id="rId20"/>
    <p:sldId id="275" r:id="rId21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</p:showPr>
  <p:clrMru>
    <a:srgbClr val="0099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1146" autoAdjust="0"/>
    <p:restoredTop sz="92063" autoAdjust="0"/>
  </p:normalViewPr>
  <p:slideViewPr>
    <p:cSldViewPr>
      <p:cViewPr>
        <p:scale>
          <a:sx n="100" d="100"/>
          <a:sy n="100" d="100"/>
        </p:scale>
        <p:origin x="-468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BF2ABD-D195-47B1-893D-045A36BA6CC9}" type="datetimeFigureOut">
              <a:rPr lang="ru-RU" smtClean="0"/>
              <a:pPr/>
              <a:t>19.04.2009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0B1ECF-1517-414D-93C9-65C559634C63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1ECF-1517-414D-93C9-65C559634C63}" type="slidenum">
              <a:rPr lang="ru-RU" smtClean="0"/>
              <a:pPr/>
              <a:t>3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1ECF-1517-414D-93C9-65C559634C63}" type="slidenum">
              <a:rPr lang="ru-RU" smtClean="0"/>
              <a:pPr/>
              <a:t>6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4/19/2009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Прямоугольник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4/19/2009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4/19/2009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4/19/2009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4/19/2009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4/19/2009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4/19/2009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4/19/2009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4/19/2009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4/19/2009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Прямоугольник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7EAF463A-BC7C-46EE-9F1E-7F377CCA4891}" type="datetimeFigureOut">
              <a:rPr lang="en-US" smtClean="0"/>
              <a:pPr/>
              <a:t>4/19/2009</a:t>
            </a:fld>
            <a:endParaRPr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Прямоугольник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7EAF463A-BC7C-46EE-9F1E-7F377CCA4891}" type="datetimeFigureOut">
              <a:rPr lang="en-US" smtClean="0"/>
              <a:pPr/>
              <a:t>4/19/2009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gotdotnet.ru/personal/AlexanderByndyu" TargetMode="External"/><Relationship Id="rId2" Type="http://schemas.openxmlformats.org/officeDocument/2006/relationships/hyperlink" Target="mailto:alexander.byndyu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hyperlink" Target="http://fitness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rtoftest.com/products/webaii.aspx" TargetMode="External"/><Relationship Id="rId5" Type="http://schemas.openxmlformats.org/officeDocument/2006/relationships/image" Target="../media/image25.png"/><Relationship Id="rId4" Type="http://schemas.openxmlformats.org/officeDocument/2006/relationships/hyperlink" Target="http://seleniumhq.org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gotdotnet.ru/personal/AlexanderByndyu" TargetMode="External"/><Relationship Id="rId2" Type="http://schemas.openxmlformats.org/officeDocument/2006/relationships/hyperlink" Target="mailto:alexander.byndyu@gmail.com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57200" y="329184"/>
            <a:ext cx="8382000" cy="1673352"/>
          </a:xfrm>
        </p:spPr>
        <p:txBody>
          <a:bodyPr>
            <a:normAutofit/>
          </a:bodyPr>
          <a:lstStyle/>
          <a:p>
            <a:r>
              <a:rPr lang="ru-RU" sz="4000" dirty="0" smtClean="0"/>
              <a:t>Экстремальное программирование</a:t>
            </a:r>
            <a:br>
              <a:rPr lang="ru-RU" sz="4000" dirty="0" smtClean="0"/>
            </a:br>
            <a:r>
              <a:rPr lang="ru-RU" sz="4000" dirty="0" smtClean="0"/>
              <a:t>Опыт внедрения</a:t>
            </a:r>
            <a:endParaRPr lang="ru-RU" sz="40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57200" y="2386584"/>
            <a:ext cx="3962400" cy="813816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Бындю Александр</a:t>
            </a:r>
            <a:endParaRPr lang="en-US" sz="2800" dirty="0" smtClean="0"/>
          </a:p>
          <a:p>
            <a:r>
              <a:rPr lang="ru-RU" dirty="0" smtClean="0"/>
              <a:t>ведущий </a:t>
            </a:r>
            <a:r>
              <a:rPr lang="en-US" dirty="0" smtClean="0"/>
              <a:t>.NET </a:t>
            </a:r>
            <a:r>
              <a:rPr lang="ru-RU" dirty="0" smtClean="0"/>
              <a:t>разработчик</a:t>
            </a:r>
            <a:endParaRPr lang="ru-RU" dirty="0"/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457200" y="3986784"/>
            <a:ext cx="5943600" cy="737616"/>
          </a:xfrm>
          <a:prstGeom prst="rect">
            <a:avLst/>
          </a:prstGeom>
        </p:spPr>
        <p:txBody>
          <a:bodyPr vert="horz" lIns="118872" tIns="0" rIns="45720" bIns="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alexander.byndyu@gmail.com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http://blogs.gotdotnet.ru/personal/AlexanderByndyu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advTm="225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Парное программирование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00200" y="2438400"/>
            <a:ext cx="5443682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Постоянная интеграция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12629" t="6319" r="12859" b="6477"/>
          <a:stretch>
            <a:fillRect/>
          </a:stretch>
        </p:blipFill>
        <p:spPr bwMode="auto">
          <a:xfrm>
            <a:off x="2133600" y="1600200"/>
            <a:ext cx="44958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Простой дизайн</a:t>
            </a:r>
            <a:endParaRPr lang="ru-RU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286000"/>
            <a:ext cx="3543300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2057400"/>
            <a:ext cx="39624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Заказчик в команде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600200"/>
            <a:ext cx="6775585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Приемочные тесты</a:t>
            </a:r>
            <a:endParaRPr lang="ru-RU" dirty="0"/>
          </a:p>
        </p:txBody>
      </p:sp>
      <p:pic>
        <p:nvPicPr>
          <p:cNvPr id="102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905000"/>
            <a:ext cx="23622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 descr="C:\Documents and Settings\AHT\Рабочий стол\big-logo.png">
            <a:hlinkClick r:id="rId4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81200" y="4572000"/>
            <a:ext cx="2114550" cy="1912938"/>
          </a:xfrm>
          <a:prstGeom prst="rect">
            <a:avLst/>
          </a:prstGeom>
          <a:noFill/>
        </p:spPr>
      </p:pic>
      <p:pic>
        <p:nvPicPr>
          <p:cNvPr id="1029" name="Picture 5">
            <a:hlinkClick r:id="rId6"/>
          </p:cNvPr>
          <p:cNvPicPr>
            <a:picLocks noChangeAspect="1" noChangeArrowheads="1"/>
          </p:cNvPicPr>
          <p:nvPr/>
        </p:nvPicPr>
        <p:blipFill>
          <a:blip r:embed="rId7"/>
          <a:srcRect l="12808" t="7576" r="34236"/>
          <a:stretch>
            <a:fillRect/>
          </a:stretch>
        </p:blipFill>
        <p:spPr bwMode="auto">
          <a:xfrm>
            <a:off x="4343400" y="2057400"/>
            <a:ext cx="2047875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Прямоугольник 7"/>
          <p:cNvSpPr/>
          <p:nvPr/>
        </p:nvSpPr>
        <p:spPr>
          <a:xfrm>
            <a:off x="5029200" y="4800600"/>
            <a:ext cx="3417923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8800" b="1" cap="none" spc="150" dirty="0" smtClean="0">
                <a:ln w="11430"/>
                <a:solidFill>
                  <a:srgbClr val="0099CC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WatiN</a:t>
            </a:r>
            <a:endParaRPr lang="ru-RU" sz="8800" b="1" cap="none" spc="150" dirty="0">
              <a:ln w="11430"/>
              <a:solidFill>
                <a:srgbClr val="0099CC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Овал 15"/>
          <p:cNvSpPr/>
          <p:nvPr/>
        </p:nvSpPr>
        <p:spPr>
          <a:xfrm>
            <a:off x="1905000" y="1676400"/>
            <a:ext cx="3505200" cy="21336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Метафора системы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24500" y="3571875"/>
            <a:ext cx="3619500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1" y="4495801"/>
            <a:ext cx="2721429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30" name="Picture 10" descr="C:\Documents and Settings\AHT\Рабочий стол\man-on-computer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90800" y="4626429"/>
            <a:ext cx="2603500" cy="2231571"/>
          </a:xfrm>
          <a:prstGeom prst="rect">
            <a:avLst/>
          </a:prstGeom>
          <a:noFill/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86000" y="1447800"/>
            <a:ext cx="2448495" cy="2281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Овал 16"/>
          <p:cNvSpPr/>
          <p:nvPr/>
        </p:nvSpPr>
        <p:spPr>
          <a:xfrm>
            <a:off x="3733800" y="4419600"/>
            <a:ext cx="381000" cy="2286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3429000" y="3886200"/>
            <a:ext cx="533400" cy="3810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4114800" y="4648200"/>
            <a:ext cx="228600" cy="1524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5715000" y="3124200"/>
            <a:ext cx="533400" cy="3810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6324600" y="3429000"/>
            <a:ext cx="381000" cy="2286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/>
          <p:cNvSpPr/>
          <p:nvPr/>
        </p:nvSpPr>
        <p:spPr>
          <a:xfrm>
            <a:off x="6858000" y="3581400"/>
            <a:ext cx="228600" cy="1524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1600200" y="3352800"/>
            <a:ext cx="533400" cy="3810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1371600" y="3886200"/>
            <a:ext cx="381000" cy="2286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1295400" y="4267200"/>
            <a:ext cx="228600" cy="1524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Коллективное владение кодом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t="7923" b="18728"/>
          <a:stretch>
            <a:fillRect/>
          </a:stretch>
        </p:blipFill>
        <p:spPr bwMode="auto">
          <a:xfrm>
            <a:off x="-1" y="1485900"/>
            <a:ext cx="9154927" cy="537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Стандарты кодирования</a:t>
            </a:r>
            <a:endParaRPr lang="ru-RU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2084342" y="735059"/>
            <a:ext cx="4952998" cy="6683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40 часовая рабочая неделя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t="9444" b="12361"/>
          <a:stretch>
            <a:fillRect/>
          </a:stretch>
        </p:blipFill>
        <p:spPr bwMode="auto">
          <a:xfrm>
            <a:off x="0" y="1495425"/>
            <a:ext cx="9144000" cy="536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Практики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638300"/>
            <a:ext cx="6858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Риски – это большая проблема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0800" y="2743200"/>
            <a:ext cx="4114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465989">
            <a:off x="2865174" y="1600200"/>
            <a:ext cx="785590" cy="1010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9942652">
            <a:off x="5373290" y="1649915"/>
            <a:ext cx="794438" cy="1022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0888404">
            <a:off x="3494684" y="2334111"/>
            <a:ext cx="540408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0081901">
            <a:off x="3659207" y="1601933"/>
            <a:ext cx="1014190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2642"/>
          <a:stretch>
            <a:fillRect/>
          </a:stretch>
        </p:blipFill>
        <p:spPr bwMode="auto">
          <a:xfrm>
            <a:off x="4648201" y="1557528"/>
            <a:ext cx="1014190" cy="35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8063"/>
          <a:stretch>
            <a:fillRect/>
          </a:stretch>
        </p:blipFill>
        <p:spPr bwMode="auto">
          <a:xfrm>
            <a:off x="2210704" y="1481328"/>
            <a:ext cx="980344" cy="655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3245456">
            <a:off x="3051882" y="2527545"/>
            <a:ext cx="523125" cy="67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0822292">
            <a:off x="2190827" y="2306917"/>
            <a:ext cx="1014190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3245456">
            <a:off x="4728282" y="2527544"/>
            <a:ext cx="523125" cy="67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9700"/>
          <a:stretch>
            <a:fillRect/>
          </a:stretch>
        </p:blipFill>
        <p:spPr bwMode="auto">
          <a:xfrm rot="10800000">
            <a:off x="4347283" y="1566672"/>
            <a:ext cx="523125" cy="338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063331">
            <a:off x="5234523" y="2213124"/>
            <a:ext cx="467891" cy="602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426126">
            <a:off x="4583666" y="1558968"/>
            <a:ext cx="756476" cy="973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4885"/>
          <a:stretch>
            <a:fillRect/>
          </a:stretch>
        </p:blipFill>
        <p:spPr bwMode="auto">
          <a:xfrm>
            <a:off x="3200400" y="1481328"/>
            <a:ext cx="980344" cy="31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5825"/>
          <a:stretch>
            <a:fillRect/>
          </a:stretch>
        </p:blipFill>
        <p:spPr bwMode="auto">
          <a:xfrm rot="10800000">
            <a:off x="5791200" y="1490472"/>
            <a:ext cx="1014190" cy="576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128848">
            <a:off x="5923345" y="2001977"/>
            <a:ext cx="1014190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66800" y="1295400"/>
            <a:ext cx="2971800" cy="838200"/>
          </a:xfrm>
        </p:spPr>
        <p:txBody>
          <a:bodyPr/>
          <a:lstStyle/>
          <a:p>
            <a:r>
              <a:rPr lang="ru-RU" dirty="0" smtClean="0"/>
              <a:t>Спасибо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type="subTitle" idx="1"/>
          </p:nvPr>
        </p:nvSpPr>
        <p:spPr>
          <a:xfrm>
            <a:off x="2209800" y="3048000"/>
            <a:ext cx="8077200" cy="1499616"/>
          </a:xfrm>
        </p:spPr>
        <p:txBody>
          <a:bodyPr>
            <a:normAutofit fontScale="25000" lnSpcReduction="20000"/>
          </a:bodyPr>
          <a:lstStyle/>
          <a:p>
            <a:pPr>
              <a:buNone/>
            </a:pPr>
            <a:r>
              <a:rPr lang="ru-RU" sz="11200" dirty="0" smtClean="0"/>
              <a:t>Бындю Александр</a:t>
            </a:r>
            <a:endParaRPr lang="en-US" sz="11200" dirty="0" smtClean="0"/>
          </a:p>
          <a:p>
            <a:pPr>
              <a:buNone/>
            </a:pPr>
            <a:r>
              <a:rPr lang="ru-RU" sz="8000" dirty="0" smtClean="0"/>
              <a:t>ведущий </a:t>
            </a:r>
            <a:r>
              <a:rPr lang="en-US" sz="8000" dirty="0" smtClean="0"/>
              <a:t>.NET </a:t>
            </a:r>
            <a:r>
              <a:rPr lang="ru-RU" sz="8000" dirty="0" smtClean="0"/>
              <a:t>разработчик</a:t>
            </a:r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 marL="0" lvl="0" indent="0">
              <a:buNone/>
              <a:defRPr/>
            </a:pPr>
            <a:r>
              <a:rPr lang="en-US" sz="8000" dirty="0" smtClean="0">
                <a:solidFill>
                  <a:srgbClr val="FFFFFF"/>
                </a:solidFill>
                <a:hlinkClick r:id="rId2"/>
              </a:rPr>
              <a:t>alexander.byndyu@gmail.com</a:t>
            </a:r>
            <a:endParaRPr lang="en-US" sz="8000" dirty="0" smtClean="0">
              <a:solidFill>
                <a:srgbClr val="FFFFFF"/>
              </a:solidFill>
            </a:endParaRPr>
          </a:p>
          <a:p>
            <a:pPr marL="0" lvl="0" indent="0">
              <a:buNone/>
              <a:defRPr/>
            </a:pPr>
            <a:r>
              <a:rPr lang="en-US" sz="8000" dirty="0" smtClean="0">
                <a:solidFill>
                  <a:srgbClr val="FFFFFF"/>
                </a:solidFill>
                <a:hlinkClick r:id="rId3"/>
              </a:rPr>
              <a:t>http://blogs.gotdotnet.ru/personal/AlexanderByndyu</a:t>
            </a:r>
            <a:endParaRPr lang="en-US" sz="8000" dirty="0" smtClean="0">
              <a:solidFill>
                <a:srgbClr val="FFFFFF"/>
              </a:solidFill>
            </a:endParaRPr>
          </a:p>
          <a:p>
            <a:pPr marL="0" lvl="0" indent="0">
              <a:buNone/>
              <a:defRPr/>
            </a:pPr>
            <a:endParaRPr lang="ru-RU" dirty="0" smtClean="0">
              <a:solidFill>
                <a:srgbClr val="FFFFFF"/>
              </a:solidFill>
            </a:endParaRPr>
          </a:p>
          <a:p>
            <a:pPr>
              <a:buNone/>
            </a:pPr>
            <a:endParaRPr lang="ru-RU" dirty="0" smtClean="0"/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Стоимость изменений</a:t>
            </a:r>
            <a:endParaRPr lang="ru-RU" dirty="0"/>
          </a:p>
        </p:txBody>
      </p:sp>
      <p:cxnSp>
        <p:nvCxnSpPr>
          <p:cNvPr id="3" name="Прямая со стрелкой 2"/>
          <p:cNvCxnSpPr/>
          <p:nvPr/>
        </p:nvCxnSpPr>
        <p:spPr>
          <a:xfrm rot="5400000" flipH="1" flipV="1">
            <a:off x="-1637506" y="4107478"/>
            <a:ext cx="3733800" cy="1588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0398" y="1600200"/>
            <a:ext cx="2073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Стоимость изменений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7924800" y="603146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Время</a:t>
            </a:r>
            <a:endParaRPr lang="ru-RU" dirty="0"/>
          </a:p>
        </p:txBody>
      </p:sp>
      <p:sp>
        <p:nvSpPr>
          <p:cNvPr id="14" name="Полилиния 13"/>
          <p:cNvSpPr/>
          <p:nvPr/>
        </p:nvSpPr>
        <p:spPr>
          <a:xfrm>
            <a:off x="304800" y="4876800"/>
            <a:ext cx="8458200" cy="1059256"/>
          </a:xfrm>
          <a:custGeom>
            <a:avLst/>
            <a:gdLst>
              <a:gd name="connsiteX0" fmla="*/ 0 w 6264998"/>
              <a:gd name="connsiteY0" fmla="*/ 1059256 h 1059256"/>
              <a:gd name="connsiteX1" fmla="*/ 669956 w 6264998"/>
              <a:gd name="connsiteY1" fmla="*/ 697117 h 1059256"/>
              <a:gd name="connsiteX2" fmla="*/ 3005750 w 6264998"/>
              <a:gd name="connsiteY2" fmla="*/ 253497 h 1059256"/>
              <a:gd name="connsiteX3" fmla="*/ 6264998 w 6264998"/>
              <a:gd name="connsiteY3" fmla="*/ 0 h 1059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4998" h="1059256">
                <a:moveTo>
                  <a:pt x="0" y="1059256"/>
                </a:moveTo>
                <a:cubicBezTo>
                  <a:pt x="84499" y="945333"/>
                  <a:pt x="168998" y="831410"/>
                  <a:pt x="669956" y="697117"/>
                </a:cubicBezTo>
                <a:cubicBezTo>
                  <a:pt x="1170914" y="562824"/>
                  <a:pt x="2073243" y="369683"/>
                  <a:pt x="3005750" y="253497"/>
                </a:cubicBezTo>
                <a:cubicBezTo>
                  <a:pt x="3938257" y="137311"/>
                  <a:pt x="5718772" y="42249"/>
                  <a:pt x="6264998" y="0"/>
                </a:cubicBezTo>
              </a:path>
            </a:pathLst>
          </a:cu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76200" y="6019800"/>
            <a:ext cx="17251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Сбор требований</a:t>
            </a:r>
            <a:endParaRPr lang="ru-RU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1834721" y="6019800"/>
            <a:ext cx="832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Анализ</a:t>
            </a:r>
            <a:endParaRPr lang="ru-RU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2743200" y="6019800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Проектирование</a:t>
            </a:r>
            <a:endParaRPr lang="ru-RU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4495800" y="6019800"/>
            <a:ext cx="1949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Программирование</a:t>
            </a:r>
            <a:endParaRPr lang="ru-RU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6477000" y="6019800"/>
            <a:ext cx="1423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Тестирование</a:t>
            </a:r>
            <a:endParaRPr lang="ru-RU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7924800" y="6019800"/>
            <a:ext cx="832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Выпуск</a:t>
            </a:r>
            <a:endParaRPr lang="ru-RU" sz="1600" dirty="0"/>
          </a:p>
        </p:txBody>
      </p:sp>
      <p:cxnSp>
        <p:nvCxnSpPr>
          <p:cNvPr id="22" name="Прямая со стрелкой 21"/>
          <p:cNvCxnSpPr/>
          <p:nvPr/>
        </p:nvCxnSpPr>
        <p:spPr>
          <a:xfrm>
            <a:off x="228600" y="5980176"/>
            <a:ext cx="8686800" cy="1588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Полилиния 26"/>
          <p:cNvSpPr/>
          <p:nvPr/>
        </p:nvSpPr>
        <p:spPr>
          <a:xfrm>
            <a:off x="304800" y="5900928"/>
            <a:ext cx="1399032" cy="27432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8074152"/>
              <a:gd name="connsiteY0" fmla="*/ 2715768 h 2715768"/>
              <a:gd name="connsiteX1" fmla="*/ 1399032 w 8074152"/>
              <a:gd name="connsiteY1" fmla="*/ 2688336 h 2715768"/>
              <a:gd name="connsiteX2" fmla="*/ 3090672 w 8074152"/>
              <a:gd name="connsiteY2" fmla="*/ 2560320 h 2715768"/>
              <a:gd name="connsiteX3" fmla="*/ 5093208 w 8074152"/>
              <a:gd name="connsiteY3" fmla="*/ 2075688 h 2715768"/>
              <a:gd name="connsiteX4" fmla="*/ 7095744 w 8074152"/>
              <a:gd name="connsiteY4" fmla="*/ 1124712 h 2715768"/>
              <a:gd name="connsiteX5" fmla="*/ 8074152 w 8074152"/>
              <a:gd name="connsiteY5" fmla="*/ 0 h 2715768"/>
              <a:gd name="connsiteX0" fmla="*/ 0 w 7095744"/>
              <a:gd name="connsiteY0" fmla="*/ 1591056 h 1591056"/>
              <a:gd name="connsiteX1" fmla="*/ 1399032 w 7095744"/>
              <a:gd name="connsiteY1" fmla="*/ 1563624 h 1591056"/>
              <a:gd name="connsiteX2" fmla="*/ 3090672 w 7095744"/>
              <a:gd name="connsiteY2" fmla="*/ 1435608 h 1591056"/>
              <a:gd name="connsiteX3" fmla="*/ 5093208 w 7095744"/>
              <a:gd name="connsiteY3" fmla="*/ 950976 h 1591056"/>
              <a:gd name="connsiteX4" fmla="*/ 7095744 w 7095744"/>
              <a:gd name="connsiteY4" fmla="*/ 0 h 1591056"/>
              <a:gd name="connsiteX0" fmla="*/ 0 w 5093208"/>
              <a:gd name="connsiteY0" fmla="*/ 640080 h 640080"/>
              <a:gd name="connsiteX1" fmla="*/ 1399032 w 5093208"/>
              <a:gd name="connsiteY1" fmla="*/ 612648 h 640080"/>
              <a:gd name="connsiteX2" fmla="*/ 3090672 w 5093208"/>
              <a:gd name="connsiteY2" fmla="*/ 484632 h 640080"/>
              <a:gd name="connsiteX3" fmla="*/ 5093208 w 5093208"/>
              <a:gd name="connsiteY3" fmla="*/ 0 h 640080"/>
              <a:gd name="connsiteX0" fmla="*/ 0 w 3090672"/>
              <a:gd name="connsiteY0" fmla="*/ 155448 h 155448"/>
              <a:gd name="connsiteX1" fmla="*/ 1399032 w 3090672"/>
              <a:gd name="connsiteY1" fmla="*/ 128016 h 155448"/>
              <a:gd name="connsiteX2" fmla="*/ 3090672 w 3090672"/>
              <a:gd name="connsiteY2" fmla="*/ 0 h 155448"/>
              <a:gd name="connsiteX0" fmla="*/ 0 w 1399032"/>
              <a:gd name="connsiteY0" fmla="*/ 27432 h 27432"/>
              <a:gd name="connsiteX1" fmla="*/ 1399032 w 1399032"/>
              <a:gd name="connsiteY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9032" h="27432">
                <a:moveTo>
                  <a:pt x="0" y="27432"/>
                </a:moveTo>
                <a:cubicBezTo>
                  <a:pt x="441960" y="26670"/>
                  <a:pt x="883920" y="25908"/>
                  <a:pt x="1399032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олилиния 28"/>
          <p:cNvSpPr/>
          <p:nvPr/>
        </p:nvSpPr>
        <p:spPr>
          <a:xfrm>
            <a:off x="1703832" y="5791200"/>
            <a:ext cx="1191768" cy="109728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6675120"/>
              <a:gd name="connsiteY0" fmla="*/ 2688336 h 2688336"/>
              <a:gd name="connsiteX1" fmla="*/ 1691640 w 6675120"/>
              <a:gd name="connsiteY1" fmla="*/ 2560320 h 2688336"/>
              <a:gd name="connsiteX2" fmla="*/ 3694176 w 6675120"/>
              <a:gd name="connsiteY2" fmla="*/ 2075688 h 2688336"/>
              <a:gd name="connsiteX3" fmla="*/ 5696712 w 6675120"/>
              <a:gd name="connsiteY3" fmla="*/ 1124712 h 2688336"/>
              <a:gd name="connsiteX4" fmla="*/ 6675120 w 6675120"/>
              <a:gd name="connsiteY4" fmla="*/ 0 h 2688336"/>
              <a:gd name="connsiteX0" fmla="*/ 0 w 5696712"/>
              <a:gd name="connsiteY0" fmla="*/ 1563624 h 1563624"/>
              <a:gd name="connsiteX1" fmla="*/ 1691640 w 5696712"/>
              <a:gd name="connsiteY1" fmla="*/ 1435608 h 1563624"/>
              <a:gd name="connsiteX2" fmla="*/ 3694176 w 5696712"/>
              <a:gd name="connsiteY2" fmla="*/ 950976 h 1563624"/>
              <a:gd name="connsiteX3" fmla="*/ 5696712 w 5696712"/>
              <a:gd name="connsiteY3" fmla="*/ 0 h 1563624"/>
              <a:gd name="connsiteX0" fmla="*/ 0 w 3694176"/>
              <a:gd name="connsiteY0" fmla="*/ 612648 h 612648"/>
              <a:gd name="connsiteX1" fmla="*/ 1691640 w 3694176"/>
              <a:gd name="connsiteY1" fmla="*/ 484632 h 612648"/>
              <a:gd name="connsiteX2" fmla="*/ 3694176 w 3694176"/>
              <a:gd name="connsiteY2" fmla="*/ 0 h 612648"/>
              <a:gd name="connsiteX0" fmla="*/ 0 w 1691640"/>
              <a:gd name="connsiteY0" fmla="*/ 128016 h 128016"/>
              <a:gd name="connsiteX1" fmla="*/ 1691640 w 1691640"/>
              <a:gd name="connsiteY1" fmla="*/ 0 h 128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91640" h="128016">
                <a:moveTo>
                  <a:pt x="0" y="128016"/>
                </a:moveTo>
                <a:cubicBezTo>
                  <a:pt x="515112" y="102108"/>
                  <a:pt x="1075944" y="102108"/>
                  <a:pt x="1691640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олилиния 29"/>
          <p:cNvSpPr/>
          <p:nvPr/>
        </p:nvSpPr>
        <p:spPr>
          <a:xfrm>
            <a:off x="2895600" y="5486400"/>
            <a:ext cx="1600200" cy="304800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5358384"/>
              <a:gd name="connsiteY0" fmla="*/ 3639312 h 3639312"/>
              <a:gd name="connsiteX1" fmla="*/ 2002536 w 5358384"/>
              <a:gd name="connsiteY1" fmla="*/ 3154680 h 3639312"/>
              <a:gd name="connsiteX2" fmla="*/ 4005072 w 5358384"/>
              <a:gd name="connsiteY2" fmla="*/ 2203704 h 3639312"/>
              <a:gd name="connsiteX3" fmla="*/ 4983480 w 5358384"/>
              <a:gd name="connsiteY3" fmla="*/ 1078992 h 3639312"/>
              <a:gd name="connsiteX4" fmla="*/ 5358384 w 5358384"/>
              <a:gd name="connsiteY4" fmla="*/ 0 h 3639312"/>
              <a:gd name="connsiteX0" fmla="*/ 0 w 4983480"/>
              <a:gd name="connsiteY0" fmla="*/ 2560320 h 2560320"/>
              <a:gd name="connsiteX1" fmla="*/ 2002536 w 4983480"/>
              <a:gd name="connsiteY1" fmla="*/ 2075688 h 2560320"/>
              <a:gd name="connsiteX2" fmla="*/ 4005072 w 4983480"/>
              <a:gd name="connsiteY2" fmla="*/ 1124712 h 2560320"/>
              <a:gd name="connsiteX3" fmla="*/ 4983480 w 4983480"/>
              <a:gd name="connsiteY3" fmla="*/ 0 h 2560320"/>
              <a:gd name="connsiteX0" fmla="*/ 0 w 4005072"/>
              <a:gd name="connsiteY0" fmla="*/ 1435608 h 1435608"/>
              <a:gd name="connsiteX1" fmla="*/ 2002536 w 4005072"/>
              <a:gd name="connsiteY1" fmla="*/ 950976 h 1435608"/>
              <a:gd name="connsiteX2" fmla="*/ 4005072 w 4005072"/>
              <a:gd name="connsiteY2" fmla="*/ 0 h 1435608"/>
              <a:gd name="connsiteX0" fmla="*/ 0 w 2002536"/>
              <a:gd name="connsiteY0" fmla="*/ 484632 h 484632"/>
              <a:gd name="connsiteX1" fmla="*/ 2002536 w 2002536"/>
              <a:gd name="connsiteY1" fmla="*/ 0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2536" h="484632">
                <a:moveTo>
                  <a:pt x="0" y="484632"/>
                </a:moveTo>
                <a:cubicBezTo>
                  <a:pt x="615696" y="382524"/>
                  <a:pt x="1335024" y="239268"/>
                  <a:pt x="2002536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олилиния 30"/>
          <p:cNvSpPr/>
          <p:nvPr/>
        </p:nvSpPr>
        <p:spPr>
          <a:xfrm>
            <a:off x="4495800" y="4530904"/>
            <a:ext cx="2002536" cy="950976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5358384"/>
              <a:gd name="connsiteY0" fmla="*/ 3639312 h 3639312"/>
              <a:gd name="connsiteX1" fmla="*/ 2002536 w 5358384"/>
              <a:gd name="connsiteY1" fmla="*/ 3154680 h 3639312"/>
              <a:gd name="connsiteX2" fmla="*/ 4005072 w 5358384"/>
              <a:gd name="connsiteY2" fmla="*/ 2203704 h 3639312"/>
              <a:gd name="connsiteX3" fmla="*/ 4983480 w 5358384"/>
              <a:gd name="connsiteY3" fmla="*/ 1078992 h 3639312"/>
              <a:gd name="connsiteX4" fmla="*/ 5358384 w 5358384"/>
              <a:gd name="connsiteY4" fmla="*/ 0 h 3639312"/>
              <a:gd name="connsiteX0" fmla="*/ 0 w 3355848"/>
              <a:gd name="connsiteY0" fmla="*/ 3154680 h 3154680"/>
              <a:gd name="connsiteX1" fmla="*/ 2002536 w 3355848"/>
              <a:gd name="connsiteY1" fmla="*/ 2203704 h 3154680"/>
              <a:gd name="connsiteX2" fmla="*/ 2980944 w 3355848"/>
              <a:gd name="connsiteY2" fmla="*/ 1078992 h 3154680"/>
              <a:gd name="connsiteX3" fmla="*/ 3355848 w 3355848"/>
              <a:gd name="connsiteY3" fmla="*/ 0 h 3154680"/>
              <a:gd name="connsiteX0" fmla="*/ 0 w 2980944"/>
              <a:gd name="connsiteY0" fmla="*/ 2075688 h 2075688"/>
              <a:gd name="connsiteX1" fmla="*/ 2002536 w 2980944"/>
              <a:gd name="connsiteY1" fmla="*/ 1124712 h 2075688"/>
              <a:gd name="connsiteX2" fmla="*/ 2980944 w 2980944"/>
              <a:gd name="connsiteY2" fmla="*/ 0 h 2075688"/>
              <a:gd name="connsiteX0" fmla="*/ 0 w 2002536"/>
              <a:gd name="connsiteY0" fmla="*/ 950976 h 950976"/>
              <a:gd name="connsiteX1" fmla="*/ 2002536 w 2002536"/>
              <a:gd name="connsiteY1" fmla="*/ 0 h 950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2536" h="950976">
                <a:moveTo>
                  <a:pt x="0" y="950976"/>
                </a:moveTo>
                <a:cubicBezTo>
                  <a:pt x="667512" y="711708"/>
                  <a:pt x="1505712" y="345948"/>
                  <a:pt x="2002536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олилиния 31"/>
          <p:cNvSpPr/>
          <p:nvPr/>
        </p:nvSpPr>
        <p:spPr>
          <a:xfrm>
            <a:off x="6477000" y="3134474"/>
            <a:ext cx="1524000" cy="1411224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5358384"/>
              <a:gd name="connsiteY0" fmla="*/ 3639312 h 3639312"/>
              <a:gd name="connsiteX1" fmla="*/ 2002536 w 5358384"/>
              <a:gd name="connsiteY1" fmla="*/ 3154680 h 3639312"/>
              <a:gd name="connsiteX2" fmla="*/ 4005072 w 5358384"/>
              <a:gd name="connsiteY2" fmla="*/ 2203704 h 3639312"/>
              <a:gd name="connsiteX3" fmla="*/ 4983480 w 5358384"/>
              <a:gd name="connsiteY3" fmla="*/ 1078992 h 3639312"/>
              <a:gd name="connsiteX4" fmla="*/ 5358384 w 5358384"/>
              <a:gd name="connsiteY4" fmla="*/ 0 h 3639312"/>
              <a:gd name="connsiteX0" fmla="*/ 0 w 3355848"/>
              <a:gd name="connsiteY0" fmla="*/ 3154680 h 3154680"/>
              <a:gd name="connsiteX1" fmla="*/ 2002536 w 3355848"/>
              <a:gd name="connsiteY1" fmla="*/ 2203704 h 3154680"/>
              <a:gd name="connsiteX2" fmla="*/ 2980944 w 3355848"/>
              <a:gd name="connsiteY2" fmla="*/ 1078992 h 3154680"/>
              <a:gd name="connsiteX3" fmla="*/ 3355848 w 3355848"/>
              <a:gd name="connsiteY3" fmla="*/ 0 h 3154680"/>
              <a:gd name="connsiteX0" fmla="*/ 0 w 1353312"/>
              <a:gd name="connsiteY0" fmla="*/ 2203704 h 2203704"/>
              <a:gd name="connsiteX1" fmla="*/ 978408 w 1353312"/>
              <a:gd name="connsiteY1" fmla="*/ 1078992 h 2203704"/>
              <a:gd name="connsiteX2" fmla="*/ 1353312 w 1353312"/>
              <a:gd name="connsiteY2" fmla="*/ 0 h 2203704"/>
              <a:gd name="connsiteX0" fmla="*/ 0 w 978408"/>
              <a:gd name="connsiteY0" fmla="*/ 1124712 h 1124712"/>
              <a:gd name="connsiteX1" fmla="*/ 978408 w 978408"/>
              <a:gd name="connsiteY1" fmla="*/ 0 h 1124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78408" h="1124712">
                <a:moveTo>
                  <a:pt x="0" y="1124712"/>
                </a:moveTo>
                <a:cubicBezTo>
                  <a:pt x="496824" y="778764"/>
                  <a:pt x="752856" y="367284"/>
                  <a:pt x="978408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олилиния 32"/>
          <p:cNvSpPr/>
          <p:nvPr/>
        </p:nvSpPr>
        <p:spPr>
          <a:xfrm>
            <a:off x="7990726" y="1884452"/>
            <a:ext cx="502920" cy="1256564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5358384"/>
              <a:gd name="connsiteY0" fmla="*/ 3639312 h 3639312"/>
              <a:gd name="connsiteX1" fmla="*/ 2002536 w 5358384"/>
              <a:gd name="connsiteY1" fmla="*/ 3154680 h 3639312"/>
              <a:gd name="connsiteX2" fmla="*/ 4005072 w 5358384"/>
              <a:gd name="connsiteY2" fmla="*/ 2203704 h 3639312"/>
              <a:gd name="connsiteX3" fmla="*/ 4983480 w 5358384"/>
              <a:gd name="connsiteY3" fmla="*/ 1078992 h 3639312"/>
              <a:gd name="connsiteX4" fmla="*/ 5358384 w 5358384"/>
              <a:gd name="connsiteY4" fmla="*/ 0 h 3639312"/>
              <a:gd name="connsiteX0" fmla="*/ 0 w 3355848"/>
              <a:gd name="connsiteY0" fmla="*/ 3154680 h 3154680"/>
              <a:gd name="connsiteX1" fmla="*/ 2002536 w 3355848"/>
              <a:gd name="connsiteY1" fmla="*/ 2203704 h 3154680"/>
              <a:gd name="connsiteX2" fmla="*/ 2980944 w 3355848"/>
              <a:gd name="connsiteY2" fmla="*/ 1078992 h 3154680"/>
              <a:gd name="connsiteX3" fmla="*/ 3355848 w 3355848"/>
              <a:gd name="connsiteY3" fmla="*/ 0 h 3154680"/>
              <a:gd name="connsiteX0" fmla="*/ 0 w 1353312"/>
              <a:gd name="connsiteY0" fmla="*/ 2203704 h 2203704"/>
              <a:gd name="connsiteX1" fmla="*/ 978408 w 1353312"/>
              <a:gd name="connsiteY1" fmla="*/ 1078992 h 2203704"/>
              <a:gd name="connsiteX2" fmla="*/ 1353312 w 1353312"/>
              <a:gd name="connsiteY2" fmla="*/ 0 h 2203704"/>
              <a:gd name="connsiteX0" fmla="*/ 0 w 374904"/>
              <a:gd name="connsiteY0" fmla="*/ 1078992 h 1078992"/>
              <a:gd name="connsiteX1" fmla="*/ 374904 w 374904"/>
              <a:gd name="connsiteY1" fmla="*/ 0 h 107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4904" h="1078992">
                <a:moveTo>
                  <a:pt x="0" y="1078992"/>
                </a:moveTo>
                <a:cubicBezTo>
                  <a:pt x="225552" y="711708"/>
                  <a:pt x="374904" y="0"/>
                  <a:pt x="374904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5" grpId="0"/>
      <p:bldP spid="15" grpId="1"/>
      <p:bldP spid="16" grpId="0"/>
      <p:bldP spid="16" grpId="1"/>
      <p:bldP spid="27" grpId="0" animBg="1"/>
      <p:bldP spid="27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" y="155448"/>
            <a:ext cx="8686800" cy="125272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Экстремальное программирование</a:t>
            </a:r>
            <a:endParaRPr lang="ru-RU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 t="7222" b="14584"/>
          <a:stretch>
            <a:fillRect/>
          </a:stretch>
        </p:blipFill>
        <p:spPr bwMode="auto">
          <a:xfrm>
            <a:off x="0" y="1495425"/>
            <a:ext cx="9144000" cy="536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Игра в планирование</a:t>
            </a:r>
            <a:endParaRPr lang="ru-RU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 t="4967" b="16732"/>
          <a:stretch>
            <a:fillRect/>
          </a:stretch>
        </p:blipFill>
        <p:spPr bwMode="auto">
          <a:xfrm>
            <a:off x="0" y="1488140"/>
            <a:ext cx="9144000" cy="5369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Экспресс-совещания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t="8759" b="3185"/>
          <a:stretch>
            <a:fillRect/>
          </a:stretch>
        </p:blipFill>
        <p:spPr bwMode="auto">
          <a:xfrm>
            <a:off x="0" y="1495425"/>
            <a:ext cx="9144000" cy="536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Частые выпуски версий</a:t>
            </a:r>
            <a:endParaRPr lang="ru-RU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 t="10578" b="11111"/>
          <a:stretch>
            <a:fillRect/>
          </a:stretch>
        </p:blipFill>
        <p:spPr bwMode="auto">
          <a:xfrm>
            <a:off x="0" y="1487424"/>
            <a:ext cx="9144000" cy="5370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Тестирование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65014" y="2357668"/>
            <a:ext cx="2716986" cy="4043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799" y="2357668"/>
            <a:ext cx="2716985" cy="4043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04800" y="1447800"/>
            <a:ext cx="622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/>
              <a:t>1.</a:t>
            </a:r>
            <a:endParaRPr lang="ru-RU"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4898747" y="1447800"/>
            <a:ext cx="6607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/>
              <a:t>2.</a:t>
            </a:r>
            <a:endParaRPr lang="ru-RU" sz="4800" dirty="0"/>
          </a:p>
        </p:txBody>
      </p:sp>
      <p:sp>
        <p:nvSpPr>
          <p:cNvPr id="8" name="TextBox 7"/>
          <p:cNvSpPr txBox="1"/>
          <p:nvPr/>
        </p:nvSpPr>
        <p:spPr>
          <a:xfrm>
            <a:off x="762000" y="1447800"/>
            <a:ext cx="24811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/>
              <a:t>Создаем</a:t>
            </a:r>
            <a:endParaRPr lang="ru-RU" sz="4800" dirty="0"/>
          </a:p>
        </p:txBody>
      </p:sp>
      <p:sp>
        <p:nvSpPr>
          <p:cNvPr id="9" name="TextBox 8"/>
          <p:cNvSpPr txBox="1"/>
          <p:nvPr/>
        </p:nvSpPr>
        <p:spPr>
          <a:xfrm>
            <a:off x="5387488" y="1447800"/>
            <a:ext cx="30707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/>
              <a:t>Тестируем</a:t>
            </a:r>
            <a:endParaRPr lang="ru-RU" sz="4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6 L 0.13438 0.05324 C 0.1625 0.06528 0.20469 0.07199 0.24862 0.07199 C 0.29879 0.07199 0.33889 0.06528 0.36702 0.05324 L 0.50157 -3.7037E-6 " pathEditMode="relative" rAng="0" ptsTypes="FffFF">
                                      <p:cBhvr>
                                        <p:cTn id="17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" y="3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8 -3.7037E-6 L -0.13593 -0.05324 C -0.16406 -0.06527 -0.20625 -0.07199 -0.25 -0.07199 C -0.30017 -0.07199 -0.34027 -0.06527 -0.3684 -0.05324 L -0.50277 -3.7037E-6 " pathEditMode="relative" rAng="0" ptsTypes="FffFF">
                                      <p:cBhvr>
                                        <p:cTn id="1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" y="-3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22222E-6 L 0.14219 0.05324 C 0.17223 0.06528 0.21684 0.07199 0.2632 0.07199 C 0.31632 0.07199 0.35868 0.06528 0.38872 0.05324 L 0.53108 2.22222E-6 " pathEditMode="relative" rAng="0" ptsTypes="FffFF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" y="3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-0.12743 -0.05324 C -0.15417 -0.06528 -0.1941 -0.07199 -0.23559 -0.07199 C -0.28316 -0.07199 -0.32118 -0.06528 -0.34792 -0.05324 L -0.475 2.22222E-6 " pathEditMode="relative" rAng="0" ptsTypes="FffFF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" y="-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1"/>
      <p:bldP spid="9" grpId="1"/>
      <p:bldP spid="9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Рефакторинг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2057400"/>
            <a:ext cx="40386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Модульная">
  <a:themeElements>
    <a:clrScheme name="Трек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Модульная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Модуль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606</TotalTime>
  <Words>83</Words>
  <PresentationFormat>Экран (4:3)</PresentationFormat>
  <Paragraphs>46</Paragraphs>
  <Slides>20</Slides>
  <Notes>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Модульная</vt:lpstr>
      <vt:lpstr>Экстремальное программирование Опыт внедрения</vt:lpstr>
      <vt:lpstr>Риски – это большая проблема</vt:lpstr>
      <vt:lpstr>Стоимость изменений</vt:lpstr>
      <vt:lpstr>Экстремальное программирование</vt:lpstr>
      <vt:lpstr>Игра в планирование</vt:lpstr>
      <vt:lpstr>Экспресс-совещания</vt:lpstr>
      <vt:lpstr>Частые выпуски версий</vt:lpstr>
      <vt:lpstr>Тестирование</vt:lpstr>
      <vt:lpstr>Рефакторинг</vt:lpstr>
      <vt:lpstr>Парное программирование</vt:lpstr>
      <vt:lpstr>Постоянная интеграция</vt:lpstr>
      <vt:lpstr>Простой дизайн</vt:lpstr>
      <vt:lpstr>Заказчик в команде</vt:lpstr>
      <vt:lpstr>Приемочные тесты</vt:lpstr>
      <vt:lpstr>Метафора системы</vt:lpstr>
      <vt:lpstr>Коллективное владение кодом</vt:lpstr>
      <vt:lpstr>Стандарты кодирования</vt:lpstr>
      <vt:lpstr>40 часовая рабочая неделя</vt:lpstr>
      <vt:lpstr>Практики</vt:lpstr>
      <vt:lpstr>Спасибо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Экстремальное программирование Опыт внедрения</dc:title>
  <cp:lastModifiedBy>www.PHILka.RU</cp:lastModifiedBy>
  <cp:revision>151</cp:revision>
  <dcterms:modified xsi:type="dcterms:W3CDTF">2009-04-19T16:01:37Z</dcterms:modified>
</cp:coreProperties>
</file>